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419" r:id="rId2"/>
    <p:sldId id="420" r:id="rId3"/>
    <p:sldId id="421" r:id="rId4"/>
    <p:sldId id="425" r:id="rId5"/>
    <p:sldId id="422" r:id="rId6"/>
    <p:sldId id="423" r:id="rId7"/>
    <p:sldId id="424" r:id="rId8"/>
    <p:sldId id="426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18" r:id="rId27"/>
  </p:sldIdLst>
  <p:sldSz cx="9144000" cy="6858000" type="screen4x3"/>
  <p:notesSz cx="7104063" cy="10234613"/>
  <p:embeddedFontLst>
    <p:embeddedFont>
      <p:font typeface="맑은 고딕" panose="020B0503020000020004" pitchFamily="50" charset="-127"/>
      <p:regular r:id="rId30"/>
      <p:bold r:id="rId31"/>
    </p:embeddedFont>
    <p:embeddedFont>
      <p:font typeface="ONE 모바일POP" panose="00000500000000000000" pitchFamily="2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A9D8"/>
    <a:srgbClr val="FEF070"/>
    <a:srgbClr val="C2C1D5"/>
    <a:srgbClr val="686594"/>
    <a:srgbClr val="4F1A22"/>
    <a:srgbClr val="FFE1E1"/>
    <a:srgbClr val="73594E"/>
    <a:srgbClr val="E69141"/>
    <a:srgbClr val="A43742"/>
    <a:srgbClr val="BFA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3046" autoAdjust="0"/>
  </p:normalViewPr>
  <p:slideViewPr>
    <p:cSldViewPr showGuides="1">
      <p:cViewPr varScale="1">
        <p:scale>
          <a:sx n="85" d="100"/>
          <a:sy n="85" d="100"/>
        </p:scale>
        <p:origin x="924" y="72"/>
      </p:cViewPr>
      <p:guideLst>
        <p:guide orient="horz" pos="3748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1110" y="6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A2486B4-6B25-458F-97B6-D4DB676BAA7F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1A6090D-6EFA-4117-A419-995EFF264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241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CD7B083-4429-446F-A087-ACC10AA55BA6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A59211-00C5-4F93-A785-B0289C000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0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64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68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392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85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72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78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9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39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82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282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01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660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248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03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190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74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98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2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26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96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24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91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0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0"/>
            <a:ext cx="9143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  <p:sp>
        <p:nvSpPr>
          <p:cNvPr id="10" name="직사각형 9"/>
          <p:cNvSpPr/>
          <p:nvPr userDrawn="1"/>
        </p:nvSpPr>
        <p:spPr>
          <a:xfrm>
            <a:off x="1" y="6662480"/>
            <a:ext cx="9143999" cy="2108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33518" y="1002390"/>
            <a:ext cx="0" cy="552295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 userDrawn="1"/>
        </p:nvSpPr>
        <p:spPr>
          <a:xfrm>
            <a:off x="2463275" y="1462946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>
            <a:off x="2463275" y="2089239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>
            <a:off x="2463275" y="2712814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 userDrawn="1"/>
        </p:nvSpPr>
        <p:spPr>
          <a:xfrm>
            <a:off x="2463275" y="3339107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 userDrawn="1"/>
        </p:nvSpPr>
        <p:spPr>
          <a:xfrm>
            <a:off x="2463275" y="3926651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2463275" y="4552944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 userDrawn="1"/>
        </p:nvSpPr>
        <p:spPr>
          <a:xfrm>
            <a:off x="2463275" y="5179237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 userDrawn="1"/>
        </p:nvSpPr>
        <p:spPr>
          <a:xfrm>
            <a:off x="2463275" y="5766781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8012" y="-1"/>
            <a:ext cx="9135988" cy="6857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 userDrawn="1"/>
        </p:nvSpPr>
        <p:spPr>
          <a:xfrm>
            <a:off x="1" y="0"/>
            <a:ext cx="9143999" cy="6857999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  <p:sp>
        <p:nvSpPr>
          <p:cNvPr id="4" name="직사각형 3"/>
          <p:cNvSpPr/>
          <p:nvPr userDrawn="1"/>
        </p:nvSpPr>
        <p:spPr>
          <a:xfrm>
            <a:off x="141558" y="215016"/>
            <a:ext cx="8840514" cy="643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79512" y="305618"/>
            <a:ext cx="72008" cy="684000"/>
            <a:chOff x="179512" y="305618"/>
            <a:chExt cx="72008" cy="6840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B5BFA6E-A00C-4641-AD55-1D2C3E77D175}"/>
                </a:ext>
              </a:extLst>
            </p:cNvPr>
            <p:cNvCxnSpPr/>
            <p:nvPr userDrawn="1"/>
          </p:nvCxnSpPr>
          <p:spPr>
            <a:xfrm flipV="1">
              <a:off x="179512" y="305618"/>
              <a:ext cx="0" cy="684000"/>
            </a:xfrm>
            <a:prstGeom prst="line">
              <a:avLst/>
            </a:prstGeom>
            <a:ln w="57150">
              <a:solidFill>
                <a:srgbClr val="FEF0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5BFA6E-A00C-4641-AD55-1D2C3E77D175}"/>
                </a:ext>
              </a:extLst>
            </p:cNvPr>
            <p:cNvCxnSpPr/>
            <p:nvPr userDrawn="1"/>
          </p:nvCxnSpPr>
          <p:spPr>
            <a:xfrm flipV="1">
              <a:off x="251520" y="305618"/>
              <a:ext cx="0" cy="684000"/>
            </a:xfrm>
            <a:prstGeom prst="line">
              <a:avLst/>
            </a:prstGeom>
            <a:ln w="57150">
              <a:solidFill>
                <a:srgbClr val="9FA9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01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" y="0"/>
            <a:ext cx="9131672" cy="68311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  <p:sp>
        <p:nvSpPr>
          <p:cNvPr id="11" name="직사각형 10"/>
          <p:cNvSpPr/>
          <p:nvPr userDrawn="1"/>
        </p:nvSpPr>
        <p:spPr>
          <a:xfrm>
            <a:off x="12328" y="6635048"/>
            <a:ext cx="9131672" cy="222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</p:spTree>
    <p:extLst>
      <p:ext uri="{BB962C8B-B14F-4D97-AF65-F5344CB8AC3E}">
        <p14:creationId xmlns:p14="http://schemas.microsoft.com/office/powerpoint/2010/main" val="365150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F700D-D7A1-4E61-8BF8-9E044D2EF726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E8E90-DB82-49AC-8C6A-254FCDD5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6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0"/>
            <a:ext cx="9143999" cy="6857999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  <p:sp>
        <p:nvSpPr>
          <p:cNvPr id="13" name="TextBox 12"/>
          <p:cNvSpPr txBox="1"/>
          <p:nvPr/>
        </p:nvSpPr>
        <p:spPr>
          <a:xfrm flipH="1">
            <a:off x="442360" y="968476"/>
            <a:ext cx="868660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6081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게임이론과</a:t>
            </a:r>
            <a:r>
              <a:rPr lang="ko-KR" altLang="en-US" sz="54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6081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5400" b="1" dirty="0" err="1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6081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게이미피케이션</a:t>
            </a:r>
            <a:endParaRPr lang="en-US" altLang="ko-KR" sz="54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rgbClr val="6081C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456876" y="548680"/>
            <a:ext cx="2904220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2022</a:t>
            </a:r>
            <a:r>
              <a:rPr lang="ko-KR" altLang="en-US" sz="25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년 </a:t>
            </a:r>
            <a:r>
              <a:rPr lang="en-US" altLang="ko-KR" sz="25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1</a:t>
            </a:r>
            <a:r>
              <a:rPr lang="ko-KR" altLang="en-US" sz="25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학기</a:t>
            </a:r>
            <a:endParaRPr lang="en-US" altLang="ko-KR" sz="25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4" y="1800498"/>
            <a:ext cx="9145414" cy="50575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flipH="1">
            <a:off x="4905053" y="6381328"/>
            <a:ext cx="4223915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기초교양교육과 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이성아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5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액션게임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BCEA18-62E3-4CA6-BB08-E01776D9EF54}"/>
              </a:ext>
            </a:extLst>
          </p:cNvPr>
          <p:cNvSpPr/>
          <p:nvPr/>
        </p:nvSpPr>
        <p:spPr>
          <a:xfrm>
            <a:off x="611560" y="4509121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동키 콩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B58F7C-EE15-4EF3-9DA8-6D01C857054D}"/>
              </a:ext>
            </a:extLst>
          </p:cNvPr>
          <p:cNvSpPr/>
          <p:nvPr/>
        </p:nvSpPr>
        <p:spPr>
          <a:xfrm>
            <a:off x="5281067" y="4509121"/>
            <a:ext cx="25766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슈퍼마리오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2C650A9-8500-4F28-A4F1-7D80FB5A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41227"/>
            <a:ext cx="4059943" cy="22837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0140A4-21EA-4B8D-9ACD-647992836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41227"/>
            <a:ext cx="4059942" cy="228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27084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어드벤처게임 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플레이어 자신이 게임 속의 주인공이 되어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주어진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시나리오를 중심으로 던전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속을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		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모험하면서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모험에 얻은 아이템과 스킬을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이용하여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사건과 문제를 풀어나가는 게임 </a:t>
            </a:r>
            <a:endParaRPr lang="en-US" altLang="ko-KR" sz="3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어드벤처게임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FDE295-0FBC-4001-9CC6-5B3CD44F1508}"/>
              </a:ext>
            </a:extLst>
          </p:cNvPr>
          <p:cNvSpPr/>
          <p:nvPr/>
        </p:nvSpPr>
        <p:spPr>
          <a:xfrm>
            <a:off x="358773" y="4588958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미스트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603A4D-9C17-4803-A712-570D65BE1C20}"/>
              </a:ext>
            </a:extLst>
          </p:cNvPr>
          <p:cNvSpPr/>
          <p:nvPr/>
        </p:nvSpPr>
        <p:spPr>
          <a:xfrm>
            <a:off x="5004048" y="4636481"/>
            <a:ext cx="31526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원숭이섬의</a:t>
            </a:r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비밀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DBBEDD-899B-4EAA-822F-D420FEE5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39876"/>
            <a:ext cx="3999812" cy="2249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2E1A5C-17EE-456F-9115-977482C90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38" r="14401"/>
          <a:stretch/>
        </p:blipFill>
        <p:spPr>
          <a:xfrm>
            <a:off x="4659048" y="2221519"/>
            <a:ext cx="3842683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어드벤처게임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BCEA18-62E3-4CA6-BB08-E01776D9EF54}"/>
              </a:ext>
            </a:extLst>
          </p:cNvPr>
          <p:cNvSpPr/>
          <p:nvPr/>
        </p:nvSpPr>
        <p:spPr>
          <a:xfrm>
            <a:off x="611560" y="4618305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페르시아의 왕자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B58F7C-EE15-4EF3-9DA8-6D01C857054D}"/>
              </a:ext>
            </a:extLst>
          </p:cNvPr>
          <p:cNvSpPr/>
          <p:nvPr/>
        </p:nvSpPr>
        <p:spPr>
          <a:xfrm>
            <a:off x="5508106" y="4645463"/>
            <a:ext cx="25766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툼레이더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949DFE-658C-4CE0-8F24-9C04FF31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18" y="2018522"/>
            <a:ext cx="4176464" cy="26102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DE3130-D7EA-42F0-BF1E-C46842166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876" y="2018521"/>
            <a:ext cx="4171701" cy="25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37548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시뮬레이션게임 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현실의 자연법칙에 근거하여 입력된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키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값에 의해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도출된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결과 값을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통해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재미를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느끼는 게임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전쟁 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: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삼국지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(</a:t>
            </a:r>
            <a:r>
              <a:rPr lang="ko-KR" altLang="en-US" sz="3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턴방식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)/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스타크래프트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(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실시간 방식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)</a:t>
            </a: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육성 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: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프린세스 메이커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건설 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: </a:t>
            </a:r>
            <a:r>
              <a:rPr lang="ko-KR" altLang="en-US" sz="3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심시티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전략 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: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에이지 오브 엠파이어 </a:t>
            </a:r>
            <a:endParaRPr lang="en-US" altLang="ko-KR" sz="3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1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시뮬레이션게임 </a:t>
            </a:r>
            <a:r>
              <a:rPr lang="en-US" altLang="ko-KR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전쟁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FDE295-0FBC-4001-9CC6-5B3CD44F1508}"/>
              </a:ext>
            </a:extLst>
          </p:cNvPr>
          <p:cNvSpPr/>
          <p:nvPr/>
        </p:nvSpPr>
        <p:spPr>
          <a:xfrm>
            <a:off x="539552" y="4588958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삼국지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603A4D-9C17-4803-A712-570D65BE1C20}"/>
              </a:ext>
            </a:extLst>
          </p:cNvPr>
          <p:cNvSpPr/>
          <p:nvPr/>
        </p:nvSpPr>
        <p:spPr>
          <a:xfrm>
            <a:off x="5004048" y="4636481"/>
            <a:ext cx="31526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스타크래프트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CF9EC4-673B-4674-A368-9E680C43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34" y="2467161"/>
            <a:ext cx="3419872" cy="19236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F16960-CA26-4A3C-A5C7-3207A2AEC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596" y="2429271"/>
            <a:ext cx="3546844" cy="199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7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시뮬레이션게임 </a:t>
            </a:r>
            <a:r>
              <a:rPr lang="en-US" altLang="ko-KR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육성</a:t>
            </a:r>
            <a:r>
              <a:rPr lang="en-US" altLang="ko-KR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BCEA18-62E3-4CA6-BB08-E01776D9EF54}"/>
              </a:ext>
            </a:extLst>
          </p:cNvPr>
          <p:cNvSpPr/>
          <p:nvPr/>
        </p:nvSpPr>
        <p:spPr>
          <a:xfrm>
            <a:off x="611560" y="4618305"/>
            <a:ext cx="3846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프린세스 메이커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426C53-E009-4A52-A24D-DDE951ACC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41" y="2239695"/>
            <a:ext cx="4211960" cy="23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시뮬레이션게임 </a:t>
            </a:r>
            <a:r>
              <a:rPr lang="en-US" altLang="ko-KR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건설</a:t>
            </a:r>
            <a:r>
              <a:rPr lang="en-US" altLang="ko-KR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BCEA18-62E3-4CA6-BB08-E01776D9EF54}"/>
              </a:ext>
            </a:extLst>
          </p:cNvPr>
          <p:cNvSpPr/>
          <p:nvPr/>
        </p:nvSpPr>
        <p:spPr>
          <a:xfrm>
            <a:off x="611560" y="4618305"/>
            <a:ext cx="3846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심시티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07122A-72DC-485D-A044-AACB372D8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79942"/>
            <a:ext cx="4315972" cy="24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2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시뮬레이션게임 </a:t>
            </a:r>
            <a:r>
              <a:rPr lang="en-US" altLang="ko-KR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전략</a:t>
            </a:r>
            <a:r>
              <a:rPr lang="en-US" altLang="ko-KR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BCEA18-62E3-4CA6-BB08-E01776D9EF54}"/>
              </a:ext>
            </a:extLst>
          </p:cNvPr>
          <p:cNvSpPr/>
          <p:nvPr/>
        </p:nvSpPr>
        <p:spPr>
          <a:xfrm>
            <a:off x="611560" y="4618305"/>
            <a:ext cx="3846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에이지 오브 엠파이어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5047AB-0900-455A-9D80-DDDFF9A1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21" y="204655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4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37548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 err="1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롤플레잉게임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플레이어가 게임속의 주인공이 되어서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가상의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세계에서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게임 내에 주어진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역할을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수행하면서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퍼즐을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풀어가는 방식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스토리를 중심으로 전개되며 주인공이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성장하는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특징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소재 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: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마법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검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무기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전쟁</a:t>
            </a:r>
            <a:endParaRPr lang="en-US" altLang="ko-KR" sz="3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0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flipH="1">
            <a:off x="645870" y="305618"/>
            <a:ext cx="551030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지난 차시 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&amp; </a:t>
            </a:r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오늘 차시 안내</a:t>
            </a:r>
            <a:endParaRPr lang="en-US" altLang="ko-KR" sz="36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71" y="1124744"/>
            <a:ext cx="7583760" cy="53053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752D7B-A3F0-43F9-B3FA-C5ECC70AAE76}"/>
              </a:ext>
            </a:extLst>
          </p:cNvPr>
          <p:cNvSpPr/>
          <p:nvPr/>
        </p:nvSpPr>
        <p:spPr>
          <a:xfrm>
            <a:off x="2699791" y="4293096"/>
            <a:ext cx="5529840" cy="2136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77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 err="1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롤플레잉게임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FDE295-0FBC-4001-9CC6-5B3CD44F1508}"/>
              </a:ext>
            </a:extLst>
          </p:cNvPr>
          <p:cNvSpPr/>
          <p:nvPr/>
        </p:nvSpPr>
        <p:spPr>
          <a:xfrm>
            <a:off x="539552" y="4588958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디아블로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603A4D-9C17-4803-A712-570D65BE1C20}"/>
              </a:ext>
            </a:extLst>
          </p:cNvPr>
          <p:cNvSpPr/>
          <p:nvPr/>
        </p:nvSpPr>
        <p:spPr>
          <a:xfrm>
            <a:off x="5004048" y="4636481"/>
            <a:ext cx="31526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파이널 판타지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BAD12B-3A4D-47F4-851D-9FD9E6BF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9" y="2206907"/>
            <a:ext cx="4114266" cy="23215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AF321B-53D7-42CD-BC25-34D2927E4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196569"/>
            <a:ext cx="4127163" cy="23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5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 err="1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롤플레잉게임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- MMORPG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BCEA18-62E3-4CA6-BB08-E01776D9EF54}"/>
              </a:ext>
            </a:extLst>
          </p:cNvPr>
          <p:cNvSpPr/>
          <p:nvPr/>
        </p:nvSpPr>
        <p:spPr>
          <a:xfrm>
            <a:off x="620155" y="4737941"/>
            <a:ext cx="3846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리니지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5103A-D02F-4596-9A9B-B93E186CC5A2}"/>
              </a:ext>
            </a:extLst>
          </p:cNvPr>
          <p:cNvSpPr/>
          <p:nvPr/>
        </p:nvSpPr>
        <p:spPr>
          <a:xfrm>
            <a:off x="4766719" y="4725144"/>
            <a:ext cx="3846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월드 오브 워크래프트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BE2719-6115-4AF5-B0F8-4E91A251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384524"/>
            <a:ext cx="3879816" cy="22686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423476-39A2-4D28-B42E-1ABB4D544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34" y="2384524"/>
            <a:ext cx="3879816" cy="22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32316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스포츠게임 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스포츠를 소재로 하는 게임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야구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축구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농구 등 공식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협회와 라이선스를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체결하여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더욱더 </a:t>
            </a:r>
            <a:r>
              <a:rPr lang="ko-KR" altLang="en-US" sz="3400" dirty="0" err="1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사실화된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데이터와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향상된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그래픽을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통해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스포츠 게임이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실제 경기의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시뮬레이션에 사용되고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있음</a:t>
            </a:r>
            <a:endParaRPr lang="en-US" altLang="ko-KR" sz="3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921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스포츠게임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FDE295-0FBC-4001-9CC6-5B3CD44F1508}"/>
              </a:ext>
            </a:extLst>
          </p:cNvPr>
          <p:cNvSpPr/>
          <p:nvPr/>
        </p:nvSpPr>
        <p:spPr>
          <a:xfrm>
            <a:off x="539552" y="4588958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위닝</a:t>
            </a:r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일레븐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603A4D-9C17-4803-A712-570D65BE1C20}"/>
              </a:ext>
            </a:extLst>
          </p:cNvPr>
          <p:cNvSpPr/>
          <p:nvPr/>
        </p:nvSpPr>
        <p:spPr>
          <a:xfrm>
            <a:off x="5004048" y="4636481"/>
            <a:ext cx="31526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24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MLB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41" y="2230716"/>
            <a:ext cx="4115151" cy="23165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182272"/>
            <a:ext cx="4170268" cy="237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8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166199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ko-KR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FPS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게임 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First Person Shooting</a:t>
            </a: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- 1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인칭 시점으로 게임을 플레이하는 슈팅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4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11387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FPS</a:t>
            </a: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게임 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FDE295-0FBC-4001-9CC6-5B3CD44F1508}"/>
              </a:ext>
            </a:extLst>
          </p:cNvPr>
          <p:cNvSpPr/>
          <p:nvPr/>
        </p:nvSpPr>
        <p:spPr>
          <a:xfrm>
            <a:off x="539552" y="4588958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오버 </a:t>
            </a:r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워치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603A4D-9C17-4803-A712-570D65BE1C20}"/>
              </a:ext>
            </a:extLst>
          </p:cNvPr>
          <p:cNvSpPr/>
          <p:nvPr/>
        </p:nvSpPr>
        <p:spPr>
          <a:xfrm>
            <a:off x="5004048" y="4636481"/>
            <a:ext cx="31526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배틀 그라운드</a:t>
            </a:r>
            <a:endParaRPr lang="en-US" altLang="ko-KR" sz="24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5AA5BC-AAF8-4092-A76A-0C7975E4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38" y="2384799"/>
            <a:ext cx="3931929" cy="22117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DDA49F-8830-4F68-8313-02B7C42B7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46" y="2384798"/>
            <a:ext cx="3918505" cy="22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095798" cy="5165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645869" y="305618"/>
            <a:ext cx="680645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다음 차시 안내 </a:t>
            </a:r>
            <a:endParaRPr lang="en-US" altLang="ko-KR" sz="36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27785" y="2348880"/>
            <a:ext cx="5223590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8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-24011" y="1268760"/>
            <a:ext cx="9110836" cy="8617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50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2. </a:t>
            </a:r>
            <a:r>
              <a:rPr lang="ko-KR" altLang="en-US" sz="50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50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551BF8-55FC-45BD-B1FC-E3601B793C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673" y="3399294"/>
            <a:ext cx="3048000" cy="30266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1F406D4-2AFB-4790-BFB3-EE2CD062AC9C}"/>
              </a:ext>
            </a:extLst>
          </p:cNvPr>
          <p:cNvSpPr/>
          <p:nvPr/>
        </p:nvSpPr>
        <p:spPr>
          <a:xfrm>
            <a:off x="145608" y="260648"/>
            <a:ext cx="465952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42780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슈팅게임 </a:t>
            </a:r>
            <a:endParaRPr lang="en-US" altLang="ko-KR" sz="3400" dirty="0" smtClean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액션게임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 err="1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어드벤쳐게임</a:t>
            </a:r>
            <a:endParaRPr lang="en-US" altLang="ko-KR" sz="3400" dirty="0" smtClean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시뮬레이션게임</a:t>
            </a:r>
            <a:endParaRPr lang="en-US" altLang="ko-KR" sz="3400" dirty="0" smtClean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 err="1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롤플레잉게임</a:t>
            </a:r>
            <a:endParaRPr lang="en-US" altLang="ko-KR" sz="3400" dirty="0" smtClean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 err="1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스포츠게임</a:t>
            </a:r>
            <a:endParaRPr lang="en-US" altLang="ko-KR" sz="3400" dirty="0" smtClean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ko-KR" sz="34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FPS</a:t>
            </a:r>
            <a:r>
              <a:rPr lang="ko-KR" altLang="en-US" sz="34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게임</a:t>
            </a:r>
            <a:endParaRPr lang="en-US" altLang="ko-KR" sz="3400" dirty="0" smtClean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altLang="ko-KR" sz="3400" dirty="0" smtClean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8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270843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슈팅게임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플레이어가 순발력을 이용하여 직접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총기를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쏘거나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탱크나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비행기 등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전투용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탈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것을 조작하여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상대방을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총기로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공격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하여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섬멸하면서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스테이지를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하나씩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3400" dirty="0" err="1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클리어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하는 게임 </a:t>
            </a:r>
            <a:endParaRPr lang="en-US" altLang="ko-KR" sz="3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39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슈팅게임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FDE295-0FBC-4001-9CC6-5B3CD44F1508}"/>
              </a:ext>
            </a:extLst>
          </p:cNvPr>
          <p:cNvSpPr/>
          <p:nvPr/>
        </p:nvSpPr>
        <p:spPr>
          <a:xfrm>
            <a:off x="726191" y="5683581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스페이스 </a:t>
            </a:r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인베이더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3FB3F7B-A314-4D77-9722-A4DA471A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34" y="2206049"/>
            <a:ext cx="2552700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3283C7-FEA9-4BB2-A042-51801A0EF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26" r="21251"/>
          <a:stretch/>
        </p:blipFill>
        <p:spPr>
          <a:xfrm>
            <a:off x="3515255" y="2206049"/>
            <a:ext cx="2552701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D5D047-28B1-4767-BB93-D4B750CEC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977" y="2206049"/>
            <a:ext cx="2552700" cy="3429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4603A4D-9C17-4803-A712-570D65BE1C20}"/>
              </a:ext>
            </a:extLst>
          </p:cNvPr>
          <p:cNvSpPr/>
          <p:nvPr/>
        </p:nvSpPr>
        <p:spPr>
          <a:xfrm>
            <a:off x="3491335" y="5683581"/>
            <a:ext cx="25766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제비우스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20017F-7A80-441C-A583-1C0079BAC334}"/>
              </a:ext>
            </a:extLst>
          </p:cNvPr>
          <p:cNvSpPr/>
          <p:nvPr/>
        </p:nvSpPr>
        <p:spPr>
          <a:xfrm>
            <a:off x="6291977" y="5683581"/>
            <a:ext cx="25766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갤러그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8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슈팅게임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B1E9B2-276A-4201-BE8E-134AA4588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132856"/>
            <a:ext cx="3168352" cy="23762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30E2D7-5B18-459A-A687-4F75AD56B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5" r="11410"/>
          <a:stretch/>
        </p:blipFill>
        <p:spPr>
          <a:xfrm>
            <a:off x="4536897" y="421794"/>
            <a:ext cx="3274675" cy="2376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C7FD69-9F3A-4D0B-B183-837B9FE08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3530713"/>
            <a:ext cx="3274676" cy="24560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BCEA18-62E3-4CA6-BB08-E01776D9EF54}"/>
              </a:ext>
            </a:extLst>
          </p:cNvPr>
          <p:cNvSpPr/>
          <p:nvPr/>
        </p:nvSpPr>
        <p:spPr>
          <a:xfrm>
            <a:off x="611560" y="4509121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ko-KR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1942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986E91-453F-4C6A-B0AF-026FD60FA8D2}"/>
              </a:ext>
            </a:extLst>
          </p:cNvPr>
          <p:cNvSpPr/>
          <p:nvPr/>
        </p:nvSpPr>
        <p:spPr>
          <a:xfrm>
            <a:off x="4788024" y="2840435"/>
            <a:ext cx="25766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메탈슬러그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B58F7C-EE15-4EF3-9DA8-6D01C857054D}"/>
              </a:ext>
            </a:extLst>
          </p:cNvPr>
          <p:cNvSpPr/>
          <p:nvPr/>
        </p:nvSpPr>
        <p:spPr>
          <a:xfrm>
            <a:off x="4788024" y="6029829"/>
            <a:ext cx="257662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라이덴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6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32316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액션게임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lvl="0"/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-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신속한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의사결정과 동작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그에 따른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즉각적인 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결과가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특징임					</a:t>
            </a:r>
          </a:p>
          <a:p>
            <a:pPr lvl="0"/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</a:t>
            </a:r>
            <a:r>
              <a:rPr lang="en-US" altLang="ko-KR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액션 영화를 보는 것과 같은 통쾌한 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재미와 </a:t>
            </a:r>
            <a:r>
              <a:rPr lang="ko-KR" altLang="en-US" sz="3400" dirty="0" err="1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통제감</a:t>
            </a:r>
            <a:r>
              <a:rPr lang="en-US" altLang="ko-KR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r>
              <a:rPr lang="ko-KR" altLang="en-US" sz="3400" dirty="0" smtClean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의 </a:t>
            </a:r>
            <a:r>
              <a:rPr lang="ko-KR" altLang="en-US" sz="3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재미를 제공 </a:t>
            </a:r>
          </a:p>
          <a:p>
            <a:pPr lvl="0"/>
            <a:endParaRPr lang="en-US" altLang="ko-KR" sz="3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4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게임의 분류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2CD7-DB46-4FDA-8BC1-2360A1251F8B}"/>
              </a:ext>
            </a:extLst>
          </p:cNvPr>
          <p:cNvSpPr/>
          <p:nvPr/>
        </p:nvSpPr>
        <p:spPr>
          <a:xfrm>
            <a:off x="668" y="1174419"/>
            <a:ext cx="9143332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34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액션게임 </a:t>
            </a:r>
            <a:endParaRPr lang="en-US" altLang="ko-KR" sz="3400" dirty="0">
              <a:solidFill>
                <a:prstClr val="black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FDE295-0FBC-4001-9CC6-5B3CD44F1508}"/>
              </a:ext>
            </a:extLst>
          </p:cNvPr>
          <p:cNvSpPr/>
          <p:nvPr/>
        </p:nvSpPr>
        <p:spPr>
          <a:xfrm>
            <a:off x="544626" y="4636481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 err="1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버추어</a:t>
            </a:r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파이터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603A4D-9C17-4803-A712-570D65BE1C20}"/>
              </a:ext>
            </a:extLst>
          </p:cNvPr>
          <p:cNvSpPr/>
          <p:nvPr/>
        </p:nvSpPr>
        <p:spPr>
          <a:xfrm>
            <a:off x="5004048" y="4636481"/>
            <a:ext cx="3152685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ko-KR" altLang="en-US" sz="2400" dirty="0">
                <a:solidFill>
                  <a:prstClr val="black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철권</a:t>
            </a:r>
            <a:endParaRPr lang="en-US" altLang="ko-KR" sz="2400" dirty="0">
              <a:solidFill>
                <a:schemeClr val="accent2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E6AB9C-7148-41C1-A069-DA252506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02" y="2221519"/>
            <a:ext cx="4032448" cy="22682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88730D-E18D-4F81-960F-FEA5F5186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705" y="2221519"/>
            <a:ext cx="4032448" cy="22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1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4079</TotalTime>
  <Words>400</Words>
  <Application>Microsoft Office PowerPoint</Application>
  <PresentationFormat>화면 슬라이드 쇼(4:3)</PresentationFormat>
  <Paragraphs>122</Paragraphs>
  <Slides>26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Arial</vt:lpstr>
      <vt:lpstr>맑은 고딕</vt:lpstr>
      <vt:lpstr>ONE 모바일POP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B10335</cp:lastModifiedBy>
  <cp:revision>145</cp:revision>
  <cp:lastPrinted>2019-07-15T05:42:09Z</cp:lastPrinted>
  <dcterms:created xsi:type="dcterms:W3CDTF">2017-01-03T08:57:07Z</dcterms:created>
  <dcterms:modified xsi:type="dcterms:W3CDTF">2022-03-11T11:35:54Z</dcterms:modified>
</cp:coreProperties>
</file>